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85" r:id="rId2"/>
    <p:sldId id="287" r:id="rId3"/>
    <p:sldId id="283" r:id="rId4"/>
    <p:sldId id="258" r:id="rId5"/>
    <p:sldId id="279" r:id="rId6"/>
    <p:sldId id="261" r:id="rId7"/>
    <p:sldId id="270" r:id="rId8"/>
    <p:sldId id="262" r:id="rId9"/>
    <p:sldId id="275" r:id="rId10"/>
    <p:sldId id="281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8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649"/>
    <a:srgbClr val="AFDDFF"/>
    <a:srgbClr val="FFE07D"/>
    <a:srgbClr val="FFC000"/>
    <a:srgbClr val="F4836C"/>
    <a:srgbClr val="F7A797"/>
    <a:srgbClr val="C0E6EA"/>
    <a:srgbClr val="62C8CE"/>
    <a:srgbClr val="1D9EFF"/>
    <a:srgbClr val="EAF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8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266" y="78"/>
      </p:cViewPr>
      <p:guideLst>
        <p:guide orient="horz" pos="1488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7A274-2D5A-448D-95E9-0C289DE18FA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760C8-254B-46F3-ABB0-26278B780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9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62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D766EB1-187D-450B-B252-273B5F692F4B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GV yêu cầu HS lên đánh máy trực tiếp trên màn hình chiếu: Kích chuột vào ô cần đánh và đánh chữ trên bàn phím</a:t>
            </a:r>
          </a:p>
        </p:txBody>
      </p:sp>
    </p:spTree>
    <p:extLst>
      <p:ext uri="{BB962C8B-B14F-4D97-AF65-F5344CB8AC3E}">
        <p14:creationId xmlns:p14="http://schemas.microsoft.com/office/powerpoint/2010/main" val="1368621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14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33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49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65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11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31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760C8-254B-46F3-ABB0-26278B78055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54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6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80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7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9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96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6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6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4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8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media1.m4a"/><Relationship Id="rId7" Type="http://schemas.openxmlformats.org/officeDocument/2006/relationships/image" Target="../media/image15.png"/><Relationship Id="rId2" Type="http://schemas.microsoft.com/office/2007/relationships/media" Target="../media/media1.m4a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media2.m4a"/><Relationship Id="rId7" Type="http://schemas.openxmlformats.org/officeDocument/2006/relationships/image" Target="../media/image17.png"/><Relationship Id="rId2" Type="http://schemas.microsoft.com/office/2007/relationships/media" Target="../media/media2.m4a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396312247200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 descr="Picture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2135"/>
            <a:ext cx="75438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914400" y="909638"/>
            <a:ext cx="6858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/>
              <a:t>English 6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6  .  OUR TET HOLIDAY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 45 : 	A CLOSER LOOK 1</a:t>
            </a:r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1866900" y="3197452"/>
            <a:ext cx="4953000" cy="91304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1002"/>
              </a:avLst>
            </a:prstTxWarp>
          </a:bodyPr>
          <a:lstStyle/>
          <a:p>
            <a:pPr algn="ctr"/>
            <a:r>
              <a:rPr lang="en-US" sz="3600" kern="10" dirty="0">
                <a:solidFill>
                  <a:srgbClr val="FF00FF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 to our class</a:t>
            </a:r>
          </a:p>
        </p:txBody>
      </p:sp>
      <p:sp>
        <p:nvSpPr>
          <p:cNvPr id="2054" name="Text Box 3"/>
          <p:cNvSpPr txBox="1">
            <a:spLocks noChangeArrowheads="1"/>
          </p:cNvSpPr>
          <p:nvPr/>
        </p:nvSpPr>
        <p:spPr bwMode="auto">
          <a:xfrm>
            <a:off x="2430462" y="4336144"/>
            <a:ext cx="4283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 viên: Lê Minh Dương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Tổ: Ngữ văn –Tiếng Anh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9027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ChangeArrowheads="1"/>
          </p:cNvSpPr>
          <p:nvPr/>
        </p:nvSpPr>
        <p:spPr bwMode="auto">
          <a:xfrm>
            <a:off x="0" y="-1158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4099" name="Group 43"/>
          <p:cNvGrpSpPr>
            <a:grpSpLocks/>
          </p:cNvGrpSpPr>
          <p:nvPr/>
        </p:nvGrpSpPr>
        <p:grpSpPr bwMode="auto">
          <a:xfrm>
            <a:off x="2133600" y="2590800"/>
            <a:ext cx="5181600" cy="1676400"/>
            <a:chOff x="2112" y="2208"/>
            <a:chExt cx="3264" cy="1056"/>
          </a:xfrm>
        </p:grpSpPr>
        <p:sp>
          <p:nvSpPr>
            <p:cNvPr id="4115" name="AutoShape 42"/>
            <p:cNvSpPr>
              <a:spLocks noChangeArrowheads="1"/>
            </p:cNvSpPr>
            <p:nvPr/>
          </p:nvSpPr>
          <p:spPr bwMode="auto">
            <a:xfrm>
              <a:off x="2112" y="2208"/>
              <a:ext cx="3264" cy="1056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5B8B7"/>
                </a:gs>
              </a:gsLst>
              <a:lin ang="54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16" name="Rectangle 29"/>
            <p:cNvSpPr>
              <a:spLocks noChangeArrowheads="1"/>
            </p:cNvSpPr>
            <p:nvPr/>
          </p:nvSpPr>
          <p:spPr bwMode="auto">
            <a:xfrm>
              <a:off x="2640" y="2464"/>
              <a:ext cx="1920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1" i="1">
                  <a:solidFill>
                    <a:srgbClr val="FF0000"/>
                  </a:solidFill>
                </a:rPr>
                <a:t>Things  and activities  at Tet</a:t>
              </a:r>
              <a:endParaRPr lang="en-US" altLang="en-US" sz="2800">
                <a:solidFill>
                  <a:srgbClr val="FF0000"/>
                </a:solidFill>
              </a:endParaRPr>
            </a:p>
          </p:txBody>
        </p:sp>
      </p:grpSp>
      <p:pic>
        <p:nvPicPr>
          <p:cNvPr id="4100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6937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Line 56"/>
          <p:cNvSpPr>
            <a:spLocks noChangeShapeType="1"/>
          </p:cNvSpPr>
          <p:nvPr/>
        </p:nvSpPr>
        <p:spPr bwMode="auto">
          <a:xfrm flipH="1" flipV="1">
            <a:off x="3733800" y="1600200"/>
            <a:ext cx="457200" cy="12954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Line 57"/>
          <p:cNvSpPr>
            <a:spLocks noChangeShapeType="1"/>
          </p:cNvSpPr>
          <p:nvPr/>
        </p:nvSpPr>
        <p:spPr bwMode="auto">
          <a:xfrm flipV="1">
            <a:off x="6019800" y="2286000"/>
            <a:ext cx="533400" cy="5334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Line 58"/>
          <p:cNvSpPr>
            <a:spLocks noChangeShapeType="1"/>
          </p:cNvSpPr>
          <p:nvPr/>
        </p:nvSpPr>
        <p:spPr bwMode="auto">
          <a:xfrm flipH="1" flipV="1">
            <a:off x="1905000" y="2819400"/>
            <a:ext cx="1143000" cy="3048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Line 59"/>
          <p:cNvSpPr>
            <a:spLocks noChangeShapeType="1"/>
          </p:cNvSpPr>
          <p:nvPr/>
        </p:nvSpPr>
        <p:spPr bwMode="auto">
          <a:xfrm>
            <a:off x="5791200" y="3810000"/>
            <a:ext cx="1447800" cy="381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Line 60"/>
          <p:cNvSpPr>
            <a:spLocks noChangeShapeType="1"/>
          </p:cNvSpPr>
          <p:nvPr/>
        </p:nvSpPr>
        <p:spPr bwMode="auto">
          <a:xfrm>
            <a:off x="4953000" y="4114800"/>
            <a:ext cx="1295400" cy="12192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Line 61"/>
          <p:cNvSpPr>
            <a:spLocks noChangeShapeType="1"/>
          </p:cNvSpPr>
          <p:nvPr/>
        </p:nvSpPr>
        <p:spPr bwMode="auto">
          <a:xfrm flipH="1">
            <a:off x="3048000" y="4191000"/>
            <a:ext cx="1066800" cy="16002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" name="Line 62"/>
          <p:cNvSpPr>
            <a:spLocks noChangeShapeType="1"/>
          </p:cNvSpPr>
          <p:nvPr/>
        </p:nvSpPr>
        <p:spPr bwMode="auto">
          <a:xfrm flipH="1">
            <a:off x="1524000" y="4038600"/>
            <a:ext cx="1600200" cy="381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3171825" y="863600"/>
            <a:ext cx="3825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Cook special food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791200" y="1778000"/>
            <a:ext cx="30956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go to a pagoda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5334000" y="4267200"/>
            <a:ext cx="36687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Give lucky money</a:t>
            </a: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5334000" y="5334000"/>
            <a:ext cx="2819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Visit relatives</a:t>
            </a: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1752600" y="5664200"/>
            <a:ext cx="38274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Clean the furniture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228600" y="4495800"/>
            <a:ext cx="40322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Decorate our house</a:t>
            </a: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228600" y="1981200"/>
            <a:ext cx="34369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Watch fireworks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925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285" y="543384"/>
            <a:ext cx="935406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 smtClean="0">
                <a:solidFill>
                  <a:srgbClr val="C00000"/>
                </a:solidFill>
                <a:latin typeface="+mj-lt"/>
              </a:rPr>
              <a:t>*Vocabulary:</a:t>
            </a:r>
          </a:p>
          <a:p>
            <a:r>
              <a:rPr lang="vi-VN" sz="4800" dirty="0" smtClean="0">
                <a:latin typeface="+mj-lt"/>
              </a:rPr>
              <a:t>-to wish: </a:t>
            </a:r>
            <a:r>
              <a:rPr lang="vi-VN" sz="4800" dirty="0" smtClean="0">
                <a:solidFill>
                  <a:srgbClr val="C00000"/>
                </a:solidFill>
                <a:latin typeface="+mj-lt"/>
              </a:rPr>
              <a:t>mong ước</a:t>
            </a:r>
          </a:p>
          <a:p>
            <a:r>
              <a:rPr lang="vi-VN" sz="4800" dirty="0" smtClean="0">
                <a:latin typeface="+mj-lt"/>
                <a:sym typeface="Wingdings" panose="05000000000000000000" pitchFamily="2" charset="2"/>
              </a:rPr>
              <a:t>-have fun (adj): </a:t>
            </a:r>
            <a:r>
              <a:rPr lang="vi-VN" sz="48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vui</a:t>
            </a:r>
          </a:p>
          <a:p>
            <a:r>
              <a:rPr lang="vi-VN" sz="4800" dirty="0" smtClean="0">
                <a:latin typeface="+mj-lt"/>
                <a:sym typeface="Wingdings" panose="05000000000000000000" pitchFamily="2" charset="2"/>
              </a:rPr>
              <a:t>-fireworks: </a:t>
            </a:r>
            <a:r>
              <a:rPr lang="vi-VN" sz="48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pháo hoa</a:t>
            </a:r>
          </a:p>
          <a:p>
            <a:r>
              <a:rPr lang="vi-VN" sz="4800" dirty="0" smtClean="0">
                <a:latin typeface="+mj-lt"/>
                <a:sym typeface="Wingdings" panose="05000000000000000000" pitchFamily="2" charset="2"/>
              </a:rPr>
              <a:t>-furniture: </a:t>
            </a:r>
            <a:r>
              <a:rPr lang="vi-VN" sz="48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nội thất, đồ đạc</a:t>
            </a:r>
          </a:p>
          <a:p>
            <a:r>
              <a:rPr lang="vi-VN" sz="4800" dirty="0" smtClean="0">
                <a:latin typeface="+mj-lt"/>
                <a:sym typeface="Wingdings" panose="05000000000000000000" pitchFamily="2" charset="2"/>
              </a:rPr>
              <a:t>-special food: </a:t>
            </a:r>
            <a:r>
              <a:rPr lang="vi-VN" sz="48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thức ăn ngon</a:t>
            </a:r>
          </a:p>
          <a:p>
            <a:r>
              <a:rPr lang="vi-VN" sz="4800" dirty="0" smtClean="0">
                <a:latin typeface="+mj-lt"/>
                <a:sym typeface="Wingdings" panose="05000000000000000000" pitchFamily="2" charset="2"/>
              </a:rPr>
              <a:t>-relative: </a:t>
            </a:r>
            <a:r>
              <a:rPr lang="vi-VN" sz="48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họ hàng</a:t>
            </a:r>
          </a:p>
          <a:p>
            <a:r>
              <a:rPr lang="vi-VN" sz="4800" dirty="0" smtClean="0">
                <a:latin typeface="+mj-lt"/>
                <a:sym typeface="Wingdings" panose="05000000000000000000" pitchFamily="2" charset="2"/>
              </a:rPr>
              <a:t>-spring: </a:t>
            </a:r>
            <a:r>
              <a:rPr lang="vi-VN" sz="48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mùa xuân</a:t>
            </a:r>
            <a:endParaRPr lang="vi-VN" sz="4800" dirty="0">
              <a:solidFill>
                <a:srgbClr val="C00000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516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270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4" y="74839"/>
            <a:ext cx="627229" cy="6815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6978" y="14645"/>
            <a:ext cx="78856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Write the words / phrases in the box under the pictures.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27" y="2047234"/>
            <a:ext cx="2253300" cy="1810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042" y="2341222"/>
            <a:ext cx="2056900" cy="14463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157" y="2140044"/>
            <a:ext cx="2387872" cy="1593832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541931" y="3877161"/>
            <a:ext cx="1493887" cy="461665"/>
            <a:chOff x="1685581" y="5618602"/>
            <a:chExt cx="1493887" cy="461665"/>
          </a:xfrm>
        </p:grpSpPr>
        <p:sp>
          <p:nvSpPr>
            <p:cNvPr id="72" name="TextBox 71"/>
            <p:cNvSpPr txBox="1"/>
            <p:nvPr/>
          </p:nvSpPr>
          <p:spPr>
            <a:xfrm>
              <a:off x="1685581" y="5618602"/>
              <a:ext cx="583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rgbClr val="0070C0"/>
                  </a:solidFill>
                </a:rPr>
                <a:t>1.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 flipV="1">
              <a:off x="2082188" y="6004193"/>
              <a:ext cx="1097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3638504" y="3877159"/>
            <a:ext cx="1493887" cy="461665"/>
            <a:chOff x="1685581" y="5618602"/>
            <a:chExt cx="1493887" cy="461665"/>
          </a:xfrm>
        </p:grpSpPr>
        <p:sp>
          <p:nvSpPr>
            <p:cNvPr id="75" name="TextBox 74"/>
            <p:cNvSpPr txBox="1"/>
            <p:nvPr/>
          </p:nvSpPr>
          <p:spPr>
            <a:xfrm>
              <a:off x="1685581" y="5618602"/>
              <a:ext cx="583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rgbClr val="0070C0"/>
                  </a:solidFill>
                </a:rPr>
                <a:t>2.</a:t>
              </a:r>
            </a:p>
          </p:txBody>
        </p:sp>
        <p:cxnSp>
          <p:nvCxnSpPr>
            <p:cNvPr id="76" name="Straight Connector 75"/>
            <p:cNvCxnSpPr/>
            <p:nvPr/>
          </p:nvCxnSpPr>
          <p:spPr>
            <a:xfrm flipV="1">
              <a:off x="2082188" y="6004193"/>
              <a:ext cx="1097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6735077" y="3877158"/>
            <a:ext cx="1493887" cy="461665"/>
            <a:chOff x="1685581" y="5618602"/>
            <a:chExt cx="1493887" cy="461665"/>
          </a:xfrm>
        </p:grpSpPr>
        <p:sp>
          <p:nvSpPr>
            <p:cNvPr id="78" name="TextBox 77"/>
            <p:cNvSpPr txBox="1"/>
            <p:nvPr/>
          </p:nvSpPr>
          <p:spPr>
            <a:xfrm>
              <a:off x="1685581" y="5618602"/>
              <a:ext cx="583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rgbClr val="0070C0"/>
                  </a:solidFill>
                </a:rPr>
                <a:t>3.</a:t>
              </a: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V="1">
              <a:off x="2082188" y="6004193"/>
              <a:ext cx="1097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75771" y="4628764"/>
            <a:ext cx="2511020" cy="1661856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02" y="4519698"/>
            <a:ext cx="2577322" cy="1711802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2067517" y="6285231"/>
            <a:ext cx="1493887" cy="461665"/>
            <a:chOff x="1685581" y="5618602"/>
            <a:chExt cx="1493887" cy="461665"/>
          </a:xfrm>
        </p:grpSpPr>
        <p:sp>
          <p:nvSpPr>
            <p:cNvPr id="84" name="TextBox 83"/>
            <p:cNvSpPr txBox="1"/>
            <p:nvPr/>
          </p:nvSpPr>
          <p:spPr>
            <a:xfrm>
              <a:off x="1685581" y="5618602"/>
              <a:ext cx="583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rgbClr val="0070C0"/>
                  </a:solidFill>
                </a:rPr>
                <a:t>4.</a:t>
              </a: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V="1">
              <a:off x="2082188" y="6004193"/>
              <a:ext cx="1097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5778735" y="6285231"/>
            <a:ext cx="1493887" cy="461665"/>
            <a:chOff x="1685581" y="5618602"/>
            <a:chExt cx="1493887" cy="461665"/>
          </a:xfrm>
        </p:grpSpPr>
        <p:sp>
          <p:nvSpPr>
            <p:cNvPr id="90" name="TextBox 89"/>
            <p:cNvSpPr txBox="1"/>
            <p:nvPr/>
          </p:nvSpPr>
          <p:spPr>
            <a:xfrm>
              <a:off x="1685581" y="5618602"/>
              <a:ext cx="583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rgbClr val="0070C0"/>
                  </a:solidFill>
                </a:rPr>
                <a:t>5.</a:t>
              </a: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V="1">
              <a:off x="2082188" y="6004193"/>
              <a:ext cx="1097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ounded Rectangle 65"/>
          <p:cNvSpPr/>
          <p:nvPr/>
        </p:nvSpPr>
        <p:spPr>
          <a:xfrm>
            <a:off x="250710" y="1205345"/>
            <a:ext cx="8642580" cy="6442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582919" y="1281801"/>
            <a:ext cx="109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wish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912269" y="1298863"/>
            <a:ext cx="884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fun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159188" y="1292788"/>
            <a:ext cx="1577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fireworks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161479" y="1285256"/>
            <a:ext cx="177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special food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272622" y="1292788"/>
            <a:ext cx="1321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furniture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DB7B50-C756-4AE1-AE5D-96466BBBE0C7}"/>
              </a:ext>
            </a:extLst>
          </p:cNvPr>
          <p:cNvSpPr txBox="1"/>
          <p:nvPr/>
        </p:nvSpPr>
        <p:spPr>
          <a:xfrm>
            <a:off x="541931" y="3877158"/>
            <a:ext cx="1649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1.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fireworks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EE344A-9CD6-4D3E-8E14-310995D5A9C3}"/>
              </a:ext>
            </a:extLst>
          </p:cNvPr>
          <p:cNvSpPr txBox="1"/>
          <p:nvPr/>
        </p:nvSpPr>
        <p:spPr>
          <a:xfrm>
            <a:off x="3435743" y="3877158"/>
            <a:ext cx="198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2.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special food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99FC79-D2B1-4672-BEC6-2835D173E377}"/>
              </a:ext>
            </a:extLst>
          </p:cNvPr>
          <p:cNvSpPr txBox="1"/>
          <p:nvPr/>
        </p:nvSpPr>
        <p:spPr>
          <a:xfrm>
            <a:off x="6885320" y="3877157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3.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fun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FB2073-463F-47EF-8DD1-63C9EB34A2D3}"/>
              </a:ext>
            </a:extLst>
          </p:cNvPr>
          <p:cNvSpPr txBox="1"/>
          <p:nvPr/>
        </p:nvSpPr>
        <p:spPr>
          <a:xfrm>
            <a:off x="2372631" y="6284725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4.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wish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2E8D36-6046-409D-90E2-82BA75A46156}"/>
              </a:ext>
            </a:extLst>
          </p:cNvPr>
          <p:cNvSpPr txBox="1"/>
          <p:nvPr/>
        </p:nvSpPr>
        <p:spPr>
          <a:xfrm>
            <a:off x="5587212" y="6284724"/>
            <a:ext cx="1608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5.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furniture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056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9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8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65" grpId="0"/>
      <p:bldP spid="92" grpId="0"/>
      <p:bldP spid="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1845E6C-1208-4733-9AC8-A583DC549B8A}"/>
              </a:ext>
            </a:extLst>
          </p:cNvPr>
          <p:cNvCxnSpPr/>
          <p:nvPr/>
        </p:nvCxnSpPr>
        <p:spPr>
          <a:xfrm>
            <a:off x="3470798" y="6308202"/>
            <a:ext cx="2286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EC667F89-FB79-40A4-9E0D-D19F3199E4C6}"/>
              </a:ext>
            </a:extLst>
          </p:cNvPr>
          <p:cNvCxnSpPr/>
          <p:nvPr/>
        </p:nvCxnSpPr>
        <p:spPr>
          <a:xfrm>
            <a:off x="3485223" y="5555847"/>
            <a:ext cx="2286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D39CA25-255F-4566-AED7-D6C9DF8A4326}"/>
              </a:ext>
            </a:extLst>
          </p:cNvPr>
          <p:cNvCxnSpPr/>
          <p:nvPr/>
        </p:nvCxnSpPr>
        <p:spPr>
          <a:xfrm>
            <a:off x="3455019" y="4768770"/>
            <a:ext cx="2286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692B2ED-1D67-499C-9B46-EBB7799A12B9}"/>
              </a:ext>
            </a:extLst>
          </p:cNvPr>
          <p:cNvCxnSpPr/>
          <p:nvPr/>
        </p:nvCxnSpPr>
        <p:spPr>
          <a:xfrm>
            <a:off x="3469444" y="4016415"/>
            <a:ext cx="2286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F132449-5DC7-47E2-80E2-2399B260FBE5}"/>
              </a:ext>
            </a:extLst>
          </p:cNvPr>
          <p:cNvCxnSpPr/>
          <p:nvPr/>
        </p:nvCxnSpPr>
        <p:spPr>
          <a:xfrm>
            <a:off x="3457869" y="3240911"/>
            <a:ext cx="2286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B8ED80-31A6-4216-AC37-5F52D61E7F90}"/>
              </a:ext>
            </a:extLst>
          </p:cNvPr>
          <p:cNvCxnSpPr>
            <a:cxnSpLocks/>
          </p:cNvCxnSpPr>
          <p:nvPr/>
        </p:nvCxnSpPr>
        <p:spPr>
          <a:xfrm>
            <a:off x="3485223" y="2453833"/>
            <a:ext cx="2286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A3ECE21-1465-413D-B33F-C3C257584D23}"/>
              </a:ext>
            </a:extLst>
          </p:cNvPr>
          <p:cNvGrpSpPr/>
          <p:nvPr/>
        </p:nvGrpSpPr>
        <p:grpSpPr>
          <a:xfrm rot="21600000">
            <a:off x="5687879" y="4494466"/>
            <a:ext cx="2431474" cy="592281"/>
            <a:chOff x="1091044" y="2556164"/>
            <a:chExt cx="2431474" cy="592281"/>
          </a:xfrm>
          <a:solidFill>
            <a:srgbClr val="FFC000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E00F9E3-AD54-4E07-B59B-2B8109AD9328}"/>
                </a:ext>
              </a:extLst>
            </p:cNvPr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FE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6789C86-F28C-4D70-A86B-69EDC9A859AE}"/>
                </a:ext>
              </a:extLst>
            </p:cNvPr>
            <p:cNvSpPr txBox="1"/>
            <p:nvPr/>
          </p:nvSpPr>
          <p:spPr>
            <a:xfrm>
              <a:off x="1091044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a. </a:t>
              </a:r>
              <a:r>
                <a:rPr lang="en-US" sz="2800" dirty="0"/>
                <a:t>a wish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0511105-E71A-412A-A5DF-3BF88D01B856}"/>
              </a:ext>
            </a:extLst>
          </p:cNvPr>
          <p:cNvGrpSpPr/>
          <p:nvPr/>
        </p:nvGrpSpPr>
        <p:grpSpPr>
          <a:xfrm>
            <a:off x="5715821" y="5982002"/>
            <a:ext cx="2389909" cy="592281"/>
            <a:chOff x="1132609" y="2556164"/>
            <a:chExt cx="2389909" cy="592281"/>
          </a:xfrm>
          <a:solidFill>
            <a:srgbClr val="FFC000"/>
          </a:solidFill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1227A7B-F7BF-4986-AC80-0B520523A5D8}"/>
                </a:ext>
              </a:extLst>
            </p:cNvPr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77BB76F-7CD2-4800-88B2-582D8C1E0DA9}"/>
                </a:ext>
              </a:extLst>
            </p:cNvPr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b. </a:t>
              </a:r>
              <a:r>
                <a:rPr lang="en-US" sz="2800"/>
                <a:t>fireworks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7284B2-5054-48B4-BA3E-0A2C0B43E158}"/>
              </a:ext>
            </a:extLst>
          </p:cNvPr>
          <p:cNvGrpSpPr/>
          <p:nvPr/>
        </p:nvGrpSpPr>
        <p:grpSpPr>
          <a:xfrm rot="21600000">
            <a:off x="5679452" y="5251454"/>
            <a:ext cx="2466109" cy="592281"/>
            <a:chOff x="1091044" y="2556164"/>
            <a:chExt cx="2466109" cy="592281"/>
          </a:xfrm>
          <a:solidFill>
            <a:srgbClr val="FFC000"/>
          </a:solidFill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825588C-ACF7-4FD3-9764-D1BC4B6F7B48}"/>
                </a:ext>
              </a:extLst>
            </p:cNvPr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FE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C8E0CAF-1A00-40BC-99B1-6EBA310FAD2D}"/>
                </a:ext>
              </a:extLst>
            </p:cNvPr>
            <p:cNvSpPr txBox="1"/>
            <p:nvPr/>
          </p:nvSpPr>
          <p:spPr>
            <a:xfrm>
              <a:off x="1091044" y="2621761"/>
              <a:ext cx="24661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c. </a:t>
              </a:r>
              <a:r>
                <a:rPr lang="en-US" sz="2800" dirty="0"/>
                <a:t>the furniture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86F0916-1855-4084-8951-BAEC9E77F0A7}"/>
              </a:ext>
            </a:extLst>
          </p:cNvPr>
          <p:cNvGrpSpPr/>
          <p:nvPr/>
        </p:nvGrpSpPr>
        <p:grpSpPr>
          <a:xfrm>
            <a:off x="5596323" y="3719950"/>
            <a:ext cx="2642755" cy="592281"/>
            <a:chOff x="1000990" y="2556164"/>
            <a:chExt cx="2642755" cy="592281"/>
          </a:xfrm>
          <a:solidFill>
            <a:srgbClr val="FFC000"/>
          </a:solidFill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89A1618-7ED3-4564-B277-42DF9BD78C7E}"/>
                </a:ext>
              </a:extLst>
            </p:cNvPr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EC95C7C-C7B4-424B-95D5-1865622C1985}"/>
                </a:ext>
              </a:extLst>
            </p:cNvPr>
            <p:cNvSpPr txBox="1"/>
            <p:nvPr/>
          </p:nvSpPr>
          <p:spPr>
            <a:xfrm>
              <a:off x="1000990" y="2597304"/>
              <a:ext cx="26427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d. </a:t>
              </a:r>
              <a:r>
                <a:rPr lang="en-US" sz="2800" dirty="0"/>
                <a:t>lucky money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D37EEAD-D689-43AA-92E2-17D3E22A5495}"/>
              </a:ext>
            </a:extLst>
          </p:cNvPr>
          <p:cNvGrpSpPr/>
          <p:nvPr/>
        </p:nvGrpSpPr>
        <p:grpSpPr>
          <a:xfrm rot="21600000">
            <a:off x="5715820" y="2954828"/>
            <a:ext cx="2389909" cy="592281"/>
            <a:chOff x="1132609" y="2556164"/>
            <a:chExt cx="2389909" cy="592281"/>
          </a:xfrm>
          <a:solidFill>
            <a:srgbClr val="FFC000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9F36B64-F07A-4D97-8BE1-3A7600CA414E}"/>
                </a:ext>
              </a:extLst>
            </p:cNvPr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FE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A824A51-9D99-49F1-A9ED-41D52365AC2D}"/>
                </a:ext>
              </a:extLst>
            </p:cNvPr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e. </a:t>
              </a:r>
              <a:r>
                <a:rPr lang="en-US" sz="2800"/>
                <a:t>relatives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8D3F031-E3D8-41EF-B4BF-17F4C2F31FF6}"/>
              </a:ext>
            </a:extLst>
          </p:cNvPr>
          <p:cNvGrpSpPr/>
          <p:nvPr/>
        </p:nvGrpSpPr>
        <p:grpSpPr>
          <a:xfrm>
            <a:off x="5715819" y="2156277"/>
            <a:ext cx="2389909" cy="592281"/>
            <a:chOff x="1132609" y="2556164"/>
            <a:chExt cx="2389909" cy="592281"/>
          </a:xfrm>
          <a:solidFill>
            <a:srgbClr val="FFC000"/>
          </a:solidFill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9EBDCF3-1332-4D8F-B08C-05AA1E6F23CB}"/>
                </a:ext>
              </a:extLst>
            </p:cNvPr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2575902-9C62-4806-BB68-B131EC04302F}"/>
                </a:ext>
              </a:extLst>
            </p:cNvPr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f. </a:t>
              </a:r>
              <a:r>
                <a:rPr lang="en-US" sz="2800"/>
                <a:t>fun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54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4" y="104779"/>
            <a:ext cx="627229" cy="621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7312" y="184913"/>
            <a:ext cx="79010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spc="-8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Match the verbs with the nouns.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39436" y="1392382"/>
          <a:ext cx="3920836" cy="534092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20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3667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chemeClr val="bg1"/>
                          </a:solidFill>
                        </a:rPr>
                        <a:t>Verbs</a:t>
                      </a:r>
                    </a:p>
                  </a:txBody>
                  <a:tcPr anchor="ctr">
                    <a:solidFill>
                      <a:srgbClr val="F166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726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4907972" y="1399309"/>
          <a:ext cx="3920836" cy="5340927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920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3667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chemeClr val="bg1"/>
                          </a:solidFill>
                        </a:rPr>
                        <a:t>Nouns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726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141614" y="2171832"/>
            <a:ext cx="2389909" cy="592281"/>
            <a:chOff x="1132609" y="2556164"/>
            <a:chExt cx="2389909" cy="592281"/>
          </a:xfrm>
        </p:grpSpPr>
        <p:sp>
          <p:nvSpPr>
            <p:cNvPr id="3" name="Rectangle 2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7A7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1. </a:t>
              </a:r>
              <a:r>
                <a:rPr lang="en-US" sz="2800"/>
                <a:t>have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24736" y="2959826"/>
            <a:ext cx="2389909" cy="592281"/>
            <a:chOff x="1132609" y="2556164"/>
            <a:chExt cx="2389909" cy="592281"/>
          </a:xfrm>
        </p:grpSpPr>
        <p:sp>
          <p:nvSpPr>
            <p:cNvPr id="31" name="Rectangle 30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483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2. </a:t>
              </a:r>
              <a:r>
                <a:rPr lang="en-US" sz="2800"/>
                <a:t>visit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124736" y="3742925"/>
            <a:ext cx="2389909" cy="592281"/>
            <a:chOff x="1132609" y="2556164"/>
            <a:chExt cx="2389909" cy="592281"/>
          </a:xfrm>
        </p:grpSpPr>
        <p:sp>
          <p:nvSpPr>
            <p:cNvPr id="34" name="Rectangle 33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7A7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3. </a:t>
              </a:r>
              <a:r>
                <a:rPr lang="en-US" sz="2800"/>
                <a:t>give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124736" y="4484329"/>
            <a:ext cx="2370072" cy="592281"/>
            <a:chOff x="1152446" y="2556164"/>
            <a:chExt cx="2370072" cy="592281"/>
          </a:xfrm>
        </p:grpSpPr>
        <p:sp>
          <p:nvSpPr>
            <p:cNvPr id="37" name="Rectangle 36"/>
            <p:cNvSpPr/>
            <p:nvPr/>
          </p:nvSpPr>
          <p:spPr>
            <a:xfrm>
              <a:off x="1152446" y="2556164"/>
              <a:ext cx="2370072" cy="592281"/>
            </a:xfrm>
            <a:prstGeom prst="rect">
              <a:avLst/>
            </a:prstGeom>
            <a:solidFill>
              <a:srgbClr val="F483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4. </a:t>
              </a:r>
              <a:r>
                <a:rPr lang="en-US" sz="2800"/>
                <a:t>make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106669" y="5252172"/>
            <a:ext cx="2389909" cy="592281"/>
            <a:chOff x="1132609" y="2556164"/>
            <a:chExt cx="2389909" cy="592281"/>
          </a:xfrm>
        </p:grpSpPr>
        <p:sp>
          <p:nvSpPr>
            <p:cNvPr id="40" name="Rectangle 39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7A7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88472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5. </a:t>
              </a:r>
              <a:r>
                <a:rPr lang="en-US" sz="2800"/>
                <a:t>clean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106669" y="5982938"/>
            <a:ext cx="2389909" cy="592281"/>
            <a:chOff x="1132609" y="2556164"/>
            <a:chExt cx="2389909" cy="592281"/>
          </a:xfrm>
        </p:grpSpPr>
        <p:sp>
          <p:nvSpPr>
            <p:cNvPr id="43" name="Rectangle 42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483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6. </a:t>
              </a:r>
              <a:r>
                <a:rPr lang="en-US" sz="2800"/>
                <a:t>watch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 rot="21600000">
            <a:off x="5667097" y="2154725"/>
            <a:ext cx="2431474" cy="592281"/>
            <a:chOff x="1091044" y="2556164"/>
            <a:chExt cx="2431474" cy="592281"/>
          </a:xfrm>
          <a:solidFill>
            <a:srgbClr val="FFC000"/>
          </a:solidFill>
        </p:grpSpPr>
        <p:sp>
          <p:nvSpPr>
            <p:cNvPr id="46" name="Rectangle 45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FE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91044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a. </a:t>
              </a:r>
              <a:r>
                <a:rPr lang="en-US" sz="2800" dirty="0"/>
                <a:t>a wish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722748" y="2959565"/>
            <a:ext cx="2389909" cy="592281"/>
            <a:chOff x="1132609" y="2556164"/>
            <a:chExt cx="2389909" cy="592281"/>
          </a:xfrm>
          <a:solidFill>
            <a:srgbClr val="FFC000"/>
          </a:solidFill>
        </p:grpSpPr>
        <p:sp>
          <p:nvSpPr>
            <p:cNvPr id="49" name="Rectangle 48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b. </a:t>
              </a:r>
              <a:r>
                <a:rPr lang="en-US" sz="2800"/>
                <a:t>fireworks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 rot="21600000">
            <a:off x="5679452" y="3719951"/>
            <a:ext cx="2466109" cy="592281"/>
            <a:chOff x="1091044" y="2556164"/>
            <a:chExt cx="2466109" cy="592281"/>
          </a:xfrm>
          <a:solidFill>
            <a:srgbClr val="FFC000"/>
          </a:solidFill>
        </p:grpSpPr>
        <p:sp>
          <p:nvSpPr>
            <p:cNvPr id="52" name="Rectangle 51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FE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91044" y="2621761"/>
              <a:ext cx="24661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c. </a:t>
              </a:r>
              <a:r>
                <a:rPr lang="en-US" sz="2800" dirty="0"/>
                <a:t>the furniture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91128" y="4494467"/>
            <a:ext cx="2642755" cy="592281"/>
            <a:chOff x="1000990" y="2556164"/>
            <a:chExt cx="2642755" cy="592281"/>
          </a:xfrm>
          <a:solidFill>
            <a:srgbClr val="FFC000"/>
          </a:solidFill>
        </p:grpSpPr>
        <p:sp>
          <p:nvSpPr>
            <p:cNvPr id="55" name="Rectangle 54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00990" y="2597304"/>
              <a:ext cx="26427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d. </a:t>
              </a:r>
              <a:r>
                <a:rPr lang="en-US" sz="2800" dirty="0"/>
                <a:t>lucky money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 rot="21600000">
            <a:off x="5721017" y="5243322"/>
            <a:ext cx="2389909" cy="592281"/>
            <a:chOff x="1132609" y="2556164"/>
            <a:chExt cx="2389909" cy="592281"/>
          </a:xfrm>
          <a:solidFill>
            <a:srgbClr val="FFC000"/>
          </a:solidFill>
        </p:grpSpPr>
        <p:sp>
          <p:nvSpPr>
            <p:cNvPr id="58" name="Rectangle 57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solidFill>
              <a:srgbClr val="FFE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70C0"/>
                  </a:solidFill>
                </a:rPr>
                <a:t>e. </a:t>
              </a:r>
              <a:r>
                <a:rPr lang="en-US" sz="2800" dirty="0"/>
                <a:t>relatives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721017" y="5979369"/>
            <a:ext cx="2389909" cy="592281"/>
            <a:chOff x="1132609" y="2556164"/>
            <a:chExt cx="2389909" cy="592281"/>
          </a:xfrm>
          <a:solidFill>
            <a:srgbClr val="FFC000"/>
          </a:solidFill>
        </p:grpSpPr>
        <p:sp>
          <p:nvSpPr>
            <p:cNvPr id="61" name="Rectangle 60"/>
            <p:cNvSpPr/>
            <p:nvPr/>
          </p:nvSpPr>
          <p:spPr>
            <a:xfrm>
              <a:off x="1132609" y="2556164"/>
              <a:ext cx="2389909" cy="5922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288473" y="2608118"/>
              <a:ext cx="2067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0070C0"/>
                  </a:solidFill>
                </a:rPr>
                <a:t>f. </a:t>
              </a:r>
              <a:r>
                <a:rPr lang="en-US" sz="2800"/>
                <a:t>fun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434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3.7037E-6 L -0.00017 -0.5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-278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0.00017 -0.333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66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4.44444E-6 -0.1129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564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33333E-6 L 0.00035 0.2222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11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0.00018 0.440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199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0033 0.341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11033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3278" y="183757"/>
            <a:ext cx="81057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Complete the sentences with the words in the box.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4" y="104779"/>
            <a:ext cx="587409" cy="621628"/>
          </a:xfrm>
          <a:prstGeom prst="rect">
            <a:avLst/>
          </a:prstGeom>
        </p:spPr>
      </p:pic>
      <p:sp>
        <p:nvSpPr>
          <p:cNvPr id="36" name="Rounded Rectangle 35"/>
          <p:cNvSpPr/>
          <p:nvPr/>
        </p:nvSpPr>
        <p:spPr>
          <a:xfrm>
            <a:off x="1155426" y="1245973"/>
            <a:ext cx="6697786" cy="6442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309133" y="1335143"/>
            <a:ext cx="1849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shopping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92700" y="1339491"/>
            <a:ext cx="136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celebrate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85437" y="1335026"/>
            <a:ext cx="1321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clean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02990" y="1335026"/>
            <a:ext cx="1475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food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140" y="1333416"/>
            <a:ext cx="1321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peach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0828" y="2422217"/>
            <a:ext cx="47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1.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75658" y="2415740"/>
            <a:ext cx="2282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In Viet Nam, we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0828" y="3140891"/>
            <a:ext cx="47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2.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0828" y="3908536"/>
            <a:ext cx="47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3.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75658" y="3899883"/>
            <a:ext cx="4942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Children should help their parents to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0828" y="4767020"/>
            <a:ext cx="47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4.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75658" y="4758367"/>
            <a:ext cx="2497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People do a lot of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0828" y="5568988"/>
            <a:ext cx="47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5.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275658" y="5568988"/>
            <a:ext cx="4331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My mother usually cooks special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275658" y="3119867"/>
            <a:ext cx="4830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At Tet, we decorate our houses with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C2061-0C48-490A-8CE2-765311500D4E}"/>
              </a:ext>
            </a:extLst>
          </p:cNvPr>
          <p:cNvSpPr txBox="1"/>
          <p:nvPr/>
        </p:nvSpPr>
        <p:spPr>
          <a:xfrm>
            <a:off x="3313089" y="2417593"/>
            <a:ext cx="4717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celebrate</a:t>
            </a:r>
            <a:r>
              <a:rPr lang="en-US" sz="2400" dirty="0"/>
              <a:t> Tet in January or February.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3DEF76-02E7-46C6-AA3F-28795C999C45}"/>
              </a:ext>
            </a:extLst>
          </p:cNvPr>
          <p:cNvGrpSpPr/>
          <p:nvPr/>
        </p:nvGrpSpPr>
        <p:grpSpPr>
          <a:xfrm>
            <a:off x="3353729" y="2424342"/>
            <a:ext cx="4437380" cy="461665"/>
            <a:chOff x="3353729" y="2424342"/>
            <a:chExt cx="4437380" cy="461665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3353729" y="274693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8D89AD-C6B6-44DE-BBDB-524E04832B1C}"/>
                </a:ext>
              </a:extLst>
            </p:cNvPr>
            <p:cNvSpPr txBox="1"/>
            <p:nvPr/>
          </p:nvSpPr>
          <p:spPr>
            <a:xfrm>
              <a:off x="4268129" y="2424342"/>
              <a:ext cx="352298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Tet in January or February.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156A670-8BB7-4587-B35D-7A248F60AEC7}"/>
              </a:ext>
            </a:extLst>
          </p:cNvPr>
          <p:cNvGrpSpPr/>
          <p:nvPr/>
        </p:nvGrpSpPr>
        <p:grpSpPr>
          <a:xfrm>
            <a:off x="5862324" y="3126616"/>
            <a:ext cx="2177050" cy="461665"/>
            <a:chOff x="3353729" y="2424342"/>
            <a:chExt cx="2177050" cy="461665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074F22-A5A3-423D-A654-F2AF5A54A88D}"/>
                </a:ext>
              </a:extLst>
            </p:cNvPr>
            <p:cNvCxnSpPr/>
            <p:nvPr/>
          </p:nvCxnSpPr>
          <p:spPr>
            <a:xfrm>
              <a:off x="3353729" y="274693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D1C28CC-8593-4B53-BE7C-6584074176D0}"/>
                </a:ext>
              </a:extLst>
            </p:cNvPr>
            <p:cNvSpPr txBox="1"/>
            <p:nvPr/>
          </p:nvSpPr>
          <p:spPr>
            <a:xfrm>
              <a:off x="4268129" y="2424342"/>
              <a:ext cx="12626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flowers.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EB64774-11EE-47F7-A63B-15A9CE98BE1E}"/>
              </a:ext>
            </a:extLst>
          </p:cNvPr>
          <p:cNvSpPr txBox="1"/>
          <p:nvPr/>
        </p:nvSpPr>
        <p:spPr>
          <a:xfrm>
            <a:off x="5791725" y="3113118"/>
            <a:ext cx="2004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peach</a:t>
            </a:r>
            <a:r>
              <a:rPr lang="en-US" sz="2400" dirty="0"/>
              <a:t> flowers.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C7054B9-A1C3-4040-8CBE-F6A22E56EBAE}"/>
              </a:ext>
            </a:extLst>
          </p:cNvPr>
          <p:cNvGrpSpPr/>
          <p:nvPr/>
        </p:nvGrpSpPr>
        <p:grpSpPr>
          <a:xfrm>
            <a:off x="5959576" y="3914511"/>
            <a:ext cx="2918922" cy="461665"/>
            <a:chOff x="3353729" y="2424342"/>
            <a:chExt cx="2918922" cy="461665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1A9CF56-8B01-4CC2-B241-49E53A8A6ADC}"/>
                </a:ext>
              </a:extLst>
            </p:cNvPr>
            <p:cNvCxnSpPr/>
            <p:nvPr/>
          </p:nvCxnSpPr>
          <p:spPr>
            <a:xfrm>
              <a:off x="3353729" y="274693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EF96AB0-FBA7-4B02-9AF0-902B980CFD69}"/>
                </a:ext>
              </a:extLst>
            </p:cNvPr>
            <p:cNvSpPr txBox="1"/>
            <p:nvPr/>
          </p:nvSpPr>
          <p:spPr>
            <a:xfrm>
              <a:off x="4268128" y="2424342"/>
              <a:ext cx="20045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their houses.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42CAA2CF-9301-4A03-88D3-DE8E1B2AA43D}"/>
              </a:ext>
            </a:extLst>
          </p:cNvPr>
          <p:cNvSpPr txBox="1"/>
          <p:nvPr/>
        </p:nvSpPr>
        <p:spPr>
          <a:xfrm>
            <a:off x="5888977" y="3901013"/>
            <a:ext cx="2539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clean </a:t>
            </a:r>
            <a:r>
              <a:rPr lang="en-US" sz="2400" dirty="0"/>
              <a:t>their houses.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BCE90B1-3BE6-4520-8A0D-B5DA5B1E3FF6}"/>
              </a:ext>
            </a:extLst>
          </p:cNvPr>
          <p:cNvGrpSpPr/>
          <p:nvPr/>
        </p:nvGrpSpPr>
        <p:grpSpPr>
          <a:xfrm>
            <a:off x="3578457" y="4758040"/>
            <a:ext cx="2918922" cy="461665"/>
            <a:chOff x="3353729" y="2424342"/>
            <a:chExt cx="2918922" cy="461665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5C8A62E-AB5F-4466-9930-A02720B3FCA7}"/>
                </a:ext>
              </a:extLst>
            </p:cNvPr>
            <p:cNvCxnSpPr/>
            <p:nvPr/>
          </p:nvCxnSpPr>
          <p:spPr>
            <a:xfrm>
              <a:off x="3353729" y="274693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FAB1043-1654-434A-B84F-68243ADFBB59}"/>
                </a:ext>
              </a:extLst>
            </p:cNvPr>
            <p:cNvSpPr txBox="1"/>
            <p:nvPr/>
          </p:nvSpPr>
          <p:spPr>
            <a:xfrm>
              <a:off x="4268128" y="2424342"/>
              <a:ext cx="20045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before Tet.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13816C18-5D74-4BF3-A526-38C7E3F75B7E}"/>
              </a:ext>
            </a:extLst>
          </p:cNvPr>
          <p:cNvSpPr txBox="1"/>
          <p:nvPr/>
        </p:nvSpPr>
        <p:spPr>
          <a:xfrm>
            <a:off x="3498448" y="4758366"/>
            <a:ext cx="2742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shopping </a:t>
            </a:r>
            <a:r>
              <a:rPr lang="en-US" sz="2400" dirty="0"/>
              <a:t>before Tet.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38A1309-E4EF-489C-8736-57D19265B436}"/>
              </a:ext>
            </a:extLst>
          </p:cNvPr>
          <p:cNvGrpSpPr/>
          <p:nvPr/>
        </p:nvGrpSpPr>
        <p:grpSpPr>
          <a:xfrm>
            <a:off x="5454117" y="5569822"/>
            <a:ext cx="2918922" cy="461665"/>
            <a:chOff x="3353729" y="2424342"/>
            <a:chExt cx="2918922" cy="461665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74A3420-3075-44BC-B499-2D4A4853C12C}"/>
                </a:ext>
              </a:extLst>
            </p:cNvPr>
            <p:cNvCxnSpPr/>
            <p:nvPr/>
          </p:nvCxnSpPr>
          <p:spPr>
            <a:xfrm>
              <a:off x="3353729" y="274693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B6A4ED0-9CE8-4D3D-965E-46F7A4FF28D5}"/>
                </a:ext>
              </a:extLst>
            </p:cNvPr>
            <p:cNvSpPr txBox="1"/>
            <p:nvPr/>
          </p:nvSpPr>
          <p:spPr>
            <a:xfrm>
              <a:off x="4268128" y="2424342"/>
              <a:ext cx="20045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during Tet.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FEB4DA7C-F93F-400C-9514-1F3E4EF74CF1}"/>
              </a:ext>
            </a:extLst>
          </p:cNvPr>
          <p:cNvSpPr txBox="1"/>
          <p:nvPr/>
        </p:nvSpPr>
        <p:spPr>
          <a:xfrm>
            <a:off x="5374108" y="5570148"/>
            <a:ext cx="2159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food </a:t>
            </a:r>
            <a:r>
              <a:rPr lang="en-US" sz="2400" dirty="0"/>
              <a:t>during Tet.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835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8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35" grpId="0"/>
      <p:bldP spid="33" grpId="0"/>
      <p:bldP spid="4" grpId="0"/>
      <p:bldP spid="44" grpId="0"/>
      <p:bldP spid="58" grpId="0"/>
      <p:bldP spid="62" grpId="0"/>
      <p:bldP spid="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193701" y="1590291"/>
            <a:chExt cx="8653859" cy="5137079"/>
          </a:xfrm>
        </p:grpSpPr>
        <p:sp>
          <p:nvSpPr>
            <p:cNvPr id="15" name="Rounded Rectangle 14"/>
            <p:cNvSpPr/>
            <p:nvPr/>
          </p:nvSpPr>
          <p:spPr>
            <a:xfrm>
              <a:off x="193701" y="1590291"/>
              <a:ext cx="8653859" cy="5137079"/>
            </a:xfrm>
            <a:prstGeom prst="roundRect">
              <a:avLst/>
            </a:prstGeom>
            <a:solidFill>
              <a:srgbClr val="C0E6EA"/>
            </a:solidFill>
            <a:ln>
              <a:solidFill>
                <a:srgbClr val="C0E6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77403" y="1674687"/>
              <a:ext cx="8444374" cy="4900773"/>
            </a:xfrm>
            <a:prstGeom prst="roundRect">
              <a:avLst/>
            </a:prstGeom>
            <a:solidFill>
              <a:srgbClr val="05A0B8"/>
            </a:solidFill>
            <a:ln>
              <a:solidFill>
                <a:srgbClr val="05A0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4872" y="1767152"/>
              <a:ext cx="8369436" cy="4952146"/>
            </a:xfrm>
            <a:prstGeom prst="roundRect">
              <a:avLst/>
            </a:prstGeom>
            <a:solidFill>
              <a:srgbClr val="E2F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370438" y="2215065"/>
            <a:ext cx="4403125" cy="2458647"/>
            <a:chOff x="2315573" y="1811975"/>
            <a:chExt cx="4403125" cy="2458647"/>
          </a:xfrm>
        </p:grpSpPr>
        <p:grpSp>
          <p:nvGrpSpPr>
            <p:cNvPr id="12" name="Group 11"/>
            <p:cNvGrpSpPr/>
            <p:nvPr/>
          </p:nvGrpSpPr>
          <p:grpSpPr>
            <a:xfrm>
              <a:off x="2315573" y="1811975"/>
              <a:ext cx="4403125" cy="820491"/>
              <a:chOff x="2321677" y="1811975"/>
              <a:chExt cx="4403125" cy="82049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9822" y="1811975"/>
                <a:ext cx="3514980" cy="768902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1677" y="1854855"/>
                <a:ext cx="961782" cy="777611"/>
              </a:xfrm>
              <a:prstGeom prst="rect">
                <a:avLst/>
              </a:prstGeom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2796464" y="2835991"/>
              <a:ext cx="3557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>
                  <a:solidFill>
                    <a:srgbClr val="0084B1"/>
                  </a:solidFill>
                </a:rPr>
                <a:t>Pronunciation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74482" y="3685847"/>
              <a:ext cx="4085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/>
                <a:t>/s/ and /ʃ/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6000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80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4" y="113416"/>
            <a:ext cx="587409" cy="6043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7403" y="178042"/>
            <a:ext cx="81538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Listen and repeat the words.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45573" y="2362201"/>
            <a:ext cx="7252854" cy="2209800"/>
            <a:chOff x="1070264" y="2362201"/>
            <a:chExt cx="7252854" cy="2209800"/>
          </a:xfrm>
        </p:grpSpPr>
        <p:sp>
          <p:nvSpPr>
            <p:cNvPr id="2" name="Rounded Rectangle 1"/>
            <p:cNvSpPr/>
            <p:nvPr/>
          </p:nvSpPr>
          <p:spPr>
            <a:xfrm>
              <a:off x="1070264" y="2362201"/>
              <a:ext cx="7252854" cy="2209800"/>
            </a:xfrm>
            <a:prstGeom prst="roundRect">
              <a:avLst/>
            </a:prstGeom>
            <a:solidFill>
              <a:srgbClr val="AFD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75507" y="2732809"/>
              <a:ext cx="17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shopping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75507" y="3626638"/>
              <a:ext cx="17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spring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86198" y="2732809"/>
              <a:ext cx="17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special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86198" y="3626638"/>
              <a:ext cx="17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wish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96889" y="2732809"/>
              <a:ext cx="17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rice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6889" y="3626638"/>
              <a:ext cx="17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celebrate</a:t>
              </a:r>
            </a:p>
          </p:txBody>
        </p:sp>
      </p:grpSp>
      <p:pic>
        <p:nvPicPr>
          <p:cNvPr id="5" name="Bản sao của B1_39">
            <a:hlinkClick r:id="" action="ppaction://media"/>
            <a:extLst>
              <a:ext uri="{FF2B5EF4-FFF2-40B4-BE49-F238E27FC236}">
                <a16:creationId xmlns:a16="http://schemas.microsoft.com/office/drawing/2014/main" id="{27D3ABE0-BC78-473F-AC8B-C7FBE49B36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86398" y="183122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81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80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4" y="138671"/>
            <a:ext cx="587409" cy="5538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7403" y="80652"/>
            <a:ext cx="78274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Listen and repeat the poem. Pay attention to the sounds /s/ and /ʃ/ in the underlined words.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19994" y="1763837"/>
            <a:ext cx="4572000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u="sng" dirty="0"/>
              <a:t>Spring</a:t>
            </a:r>
            <a:r>
              <a:rPr lang="en-US" sz="2600" dirty="0"/>
              <a:t> is coming!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Tet is coming!</a:t>
            </a:r>
          </a:p>
          <a:p>
            <a:pPr>
              <a:lnSpc>
                <a:spcPct val="150000"/>
              </a:lnSpc>
            </a:pPr>
            <a:r>
              <a:rPr lang="en-US" sz="2600" u="sng" dirty="0"/>
              <a:t>She sells</a:t>
            </a:r>
            <a:r>
              <a:rPr lang="en-US" sz="2600" dirty="0"/>
              <a:t> peach flowers. 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Her cheeks </a:t>
            </a:r>
            <a:r>
              <a:rPr lang="en-US" sz="2600" u="sng" dirty="0"/>
              <a:t>shine</a:t>
            </a:r>
            <a:r>
              <a:rPr lang="en-US" sz="26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Her eyes </a:t>
            </a:r>
            <a:r>
              <a:rPr lang="en-US" sz="2600" u="sng" dirty="0"/>
              <a:t>smile</a:t>
            </a:r>
            <a:r>
              <a:rPr lang="en-US" sz="26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Her </a:t>
            </a:r>
            <a:r>
              <a:rPr lang="en-US" sz="2600" u="sng" dirty="0"/>
              <a:t>smile</a:t>
            </a:r>
            <a:r>
              <a:rPr lang="en-US" sz="2600" dirty="0"/>
              <a:t> is </a:t>
            </a:r>
            <a:r>
              <a:rPr lang="en-US" sz="2600" u="sng" dirty="0"/>
              <a:t>shy</a:t>
            </a:r>
            <a:r>
              <a:rPr lang="en-US" sz="26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600" u="sng" dirty="0"/>
              <a:t>She</a:t>
            </a:r>
            <a:r>
              <a:rPr lang="en-US" sz="2600" dirty="0"/>
              <a:t> </a:t>
            </a:r>
            <a:r>
              <a:rPr lang="en-US" sz="2600" u="sng" dirty="0"/>
              <a:t>sells</a:t>
            </a:r>
            <a:r>
              <a:rPr lang="en-US" sz="2600" dirty="0"/>
              <a:t> peach flowers.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36" y="3310904"/>
            <a:ext cx="5320064" cy="3547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05527" y="2605211"/>
            <a:ext cx="5738473" cy="3452109"/>
          </a:xfrm>
          <a:prstGeom prst="rect">
            <a:avLst/>
          </a:prstGeom>
        </p:spPr>
      </p:pic>
      <p:pic>
        <p:nvPicPr>
          <p:cNvPr id="2" name="Bản sao của B1_40">
            <a:hlinkClick r:id="" action="ppaction://media"/>
            <a:extLst>
              <a:ext uri="{FF2B5EF4-FFF2-40B4-BE49-F238E27FC236}">
                <a16:creationId xmlns:a16="http://schemas.microsoft.com/office/drawing/2014/main" id="{7FD977A1-9F3C-43ED-809C-B55EE63298D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67889" y="455063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29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7423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</a:t>
            </a:r>
            <a:r>
              <a:rPr lang="vi-V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QUÝ THẦY CÔ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SINH ĐÃ CHÚ Ý LẮNG NGHE 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Warmed Heart - Free Thank You Card Template | Greetings Island | Thank you  for birthday wishes, Thank you quotes, Thank you gif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445" y="1770811"/>
            <a:ext cx="3900857" cy="390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966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CDB2AE29-A344-441E-A08B-E957A234E7F8}"/>
  <p:tag name="ISPRING_RESOURCE_FOLDER" val="C:\Users\Admin\Downloads\Unit 6 Our Tet holiday Lesson 2 A closer look 1 (2)\"/>
  <p:tag name="ISPRING_PRESENTATION_PATH" val="C:\Users\Admin\Downloads\Unit 6 Our Tet holiday Lesson 2 A closer look 1 (2).pptx"/>
  <p:tag name="ISPRING_PROJECT_VERSION" val="9"/>
  <p:tag name="ISPRING_PROJECT_FOLDER_UPDATED" val="1"/>
  <p:tag name="ISPRING_SCREEN_RECS_UPDATED" val="C:\Users\Admin\Downloads\Unit 6 Our Tet holiday Lesson 2 A closer look 1 (2)\"/>
  <p:tag name="ISPRING_PRESENTATION_TITLE" val="Unit 6 Our Tet holiday Lesson 2 A closer look 1 (2)"/>
  <p:tag name="ISPRING_FIRST_PUBLISH" val="1"/>
  <p:tag name="ISPRING_ULTRA_SCORM_COURSE_ID" val="AC4398AE-8F48-4067-B95C-E5FFC91DE70F"/>
  <p:tag name="ISPRING_CMI5_LAUNCH_METHOD" val="any window"/>
  <p:tag name="ISPRINGCLOUDFOLDERID" val="1"/>
  <p:tag name="ISPRINGONLINEFOLDERID" val="1"/>
  <p:tag name="ISPRING_SCORM_RATE_SLIDES" val="0"/>
  <p:tag name="ISPRING_SCORM_PASSING_SCORE" val="0.000000"/>
  <p:tag name="ISPRING_CURRENT_PLAYER_ID" val="universal"/>
  <p:tag name="ISPRING_LMS_API_VERSION" val="SCORM 2004 (2nd edition)"/>
  <p:tag name="ISPRING_PRESENTATION_INFO_2" val="&lt;?xml version=&quot;1.0&quot; encoding=&quot;UTF-8&quot; standalone=&quot;no&quot; ?&gt;&#10;&lt;presentation2&gt;&#10;&#10;  &lt;slides&gt;&#10;    &lt;slide id=&quot;{77ABD1B4-98AE-4BAF-868C-E0EF98A055DB}&quot; pptId=&quot;285&quot;/&gt;&#10;    &lt;slide id=&quot;{1742E1BF-69EE-4B08-9286-529C5A29C5A6}&quot; pptId=&quot;287&quot;/&gt;&#10;    &lt;slide id=&quot;{87CCC56E-DD85-4D0C-B00A-F8E9A0C56490}&quot; pptId=&quot;283&quot;/&gt;&#10;    &lt;slide id=&quot;{33A02133-FF7C-4296-9063-144305C9C705}&quot; pptId=&quot;258&quot;/&gt;&#10;    &lt;slide id=&quot;{3008F978-76EE-4F51-9C9A-450AB10131D1}&quot; pptId=&quot;279&quot;/&gt;&#10;    &lt;slide id=&quot;{35E2D619-CE4A-4AF4-9E49-DFCDAD961C42}&quot; pptId=&quot;261&quot;/&gt;&#10;    &lt;slide id=&quot;{84D2D941-C088-44A9-AFC7-E46F7A3EDA9A}&quot; pptId=&quot;270&quot;/&gt;&#10;    &lt;slide id=&quot;{3CA4296D-60C0-42FA-8C91-31BB4B20B234}&quot; pptId=&quot;262&quot;/&gt;&#10;    &lt;slide id=&quot;{589D29EE-6A4D-4827-AD6B-03439A97BF33}&quot; pptId=&quot;275&quot;/&gt;&#10;    &lt;slide id=&quot;{72A21089-CB61-4B99-A0E1-5E6DCBD84061}&quot; pptId=&quot;281&quot;/&gt;&#10;  &lt;/slides&gt;&#10;&#10;  &lt;narration&gt;&#10;    &lt;audioTracks&gt;&#10;      &lt;audioTrack muted=&quot;false&quot; name=&quot;Âm thanh 3&quot; resource=&quot;545b491d&quot; slideId=&quot;{87CCC56E-DD85-4D0C-B00A-F8E9A0C56490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4&quot; resource=&quot;58ef5061&quot; slideId=&quot;{33A02133-FF7C-4296-9063-144305C9C705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5&quot; resource=&quot;f7c5eb39&quot; slideId=&quot;{3008F978-76EE-4F51-9C9A-450AB10131D1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7&quot; resource=&quot;e4faa099&quot; slideId=&quot;{84D2D941-C088-44A9-AFC7-E46F7A3EDA9A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8&quot; resource=&quot;7ed5b28f&quot; slideId=&quot;{3CA4296D-60C0-42FA-8C91-31BB4B20B234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9&quot; resource=&quot;00850671&quot; slideId=&quot;{589D29EE-6A4D-4827-AD6B-03439A97BF33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10&quot; resource=&quot;16004bbe&quot; slideId=&quot;{77ABD1B4-98AE-4BAF-868C-E0EF98A055DB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11&quot; resource=&quot;d13af22e&quot; slideId=&quot;{1742E1BF-69EE-4B08-9286-529C5A29C5A6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12&quot; resource=&quot;feb2654e&quot; slideId=&quot;{72A21089-CB61-4B99-A0E1-5E6DCBD84061}&quot; startTime=&quot;0&quot; stepIndex=&quot;0&quot; volume=&quot;1&quot;&gt;&#10;        &lt;audio channels=&quot;1&quot; format=&quot;s16&quot; sampleRate=&quot;44100&quot;/&gt;&#10;      &lt;/audioTrack&gt;&#10;      &lt;audioTrack muted=&quot;false&quot; name=&quot;Âm thanh 13&quot; resource=&quot;5f446f2e&quot; slideId=&quot;{35E2D619-CE4A-4AF4-9E49-DFCDAD961C42}&quot; startTime=&quot;0&quot; stepIndex=&quot;0&quot; volume=&quot;1&quot;&gt;&#10;        &lt;audio channels=&quot;1&quot; format=&quot;s16&quot; sampleRate=&quot;44100&quot;/&gt;&#10;      &lt;/audioTrack&gt;&#10;    &lt;/audioTracks&gt;&#10;    &lt;videoTracks/&gt;&#10;  &lt;/narration&gt;&#10;&#10;&lt;/presentation2&gt;&#10;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QUIZZE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89.497"/>
  <p:tag name="TIMING" val="|89.496"/>
  <p:tag name="ISPRING_SLIDE_ID_2" val="{77ABD1B4-98AE-4BAF-868C-E0EF98A055DB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37.622"/>
  <p:tag name="TIMING" val="|137.615|0.001|0.001|0.001|0.001|0.001|0.001"/>
  <p:tag name="ISPRING_SLIDE_ID_2" val="{1742E1BF-69EE-4B08-9286-529C5A29C5A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96.647"/>
  <p:tag name="ISPRING_SLIDE_ID_2" val="{87CCC56E-DD85-4D0C-B00A-F8E9A0C5649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18.023"/>
  <p:tag name="TIMING" val="|118.018|0.001|0.001|0.001|0.001"/>
  <p:tag name="ISPRING_SLIDE_ID_2" val="{33A02133-FF7C-4296-9063-144305C9C70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96.89"/>
  <p:tag name="TIMING" val="|196.889"/>
  <p:tag name="ISPRING_SLIDE_ID_2" val="{3008F978-76EE-4F51-9C9A-450AB10131D1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221.133"/>
  <p:tag name="TIMING" val="|221.128|0.001|0.001|0.001|0.001"/>
  <p:tag name="ISPRING_SLIDE_ID_2" val="{35E2D619-CE4A-4AF4-9E49-DFCDAD961C4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41.896"/>
  <p:tag name="ISPRING_SLIDE_ID_2" val="{84D2D941-C088-44A9-AFC7-E46F7A3EDA9A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6.502"/>
  <p:tag name="ISPRING_SLIDE_ID_2" val="{3CA4296D-60C0-42FA-8C91-31BB4B20B23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31.392"/>
  <p:tag name="ISPRING_SLIDE_ID_2" val="{589D29EE-6A4D-4827-AD6B-03439A97BF3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72A21089-CB61-4B99-A0E1-5E6DCBD84061}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</TotalTime>
  <Words>420</Words>
  <Application>Microsoft Office PowerPoint</Application>
  <PresentationFormat>On-screen Show (4:3)</PresentationFormat>
  <Paragraphs>114</Paragraphs>
  <Slides>10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CẢM ƠN QUÝ THẦY CÔ CÁC EM HỌC SINH ĐÃ CHÚ Ý LẮNG NGHE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 Our Tet holiday Lesson 2 A closer look 1 (2)</dc:title>
  <dc:creator>TrangDTT</dc:creator>
  <cp:lastModifiedBy>Admin</cp:lastModifiedBy>
  <cp:revision>108</cp:revision>
  <dcterms:created xsi:type="dcterms:W3CDTF">2020-12-09T02:04:09Z</dcterms:created>
  <dcterms:modified xsi:type="dcterms:W3CDTF">2023-11-15T13:02:25Z</dcterms:modified>
</cp:coreProperties>
</file>